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5" r:id="rId11"/>
    <p:sldId id="279" r:id="rId12"/>
    <p:sldId id="265" r:id="rId13"/>
    <p:sldId id="266" r:id="rId14"/>
    <p:sldId id="267" r:id="rId15"/>
    <p:sldId id="268" r:id="rId16"/>
    <p:sldId id="281" r:id="rId17"/>
    <p:sldId id="282" r:id="rId18"/>
    <p:sldId id="284" r:id="rId19"/>
    <p:sldId id="283" r:id="rId20"/>
    <p:sldId id="280" r:id="rId21"/>
    <p:sldId id="269" r:id="rId22"/>
    <p:sldId id="270" r:id="rId23"/>
    <p:sldId id="286" r:id="rId24"/>
    <p:sldId id="287" r:id="rId25"/>
    <p:sldId id="271" r:id="rId26"/>
    <p:sldId id="288" r:id="rId27"/>
    <p:sldId id="289" r:id="rId28"/>
    <p:sldId id="273" r:id="rId29"/>
    <p:sldId id="274" r:id="rId30"/>
    <p:sldId id="277" r:id="rId31"/>
    <p:sldId id="275" r:id="rId32"/>
    <p:sldId id="278" r:id="rId33"/>
    <p:sldId id="27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29346-B4EF-4739-9F53-F061EF474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B04F3C-C89B-487A-B4E7-E3087BEEF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56C30-875F-4ADA-BD75-D8E10AF14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1DA4BF-6673-4C3C-93C4-BE0A60E72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69014-B4ED-432D-B06F-64B27636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EB995-3EBB-4412-A3E2-6545B724D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46107C-32C5-468B-9FC1-745A279DC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1C6592-3060-4816-91C8-A825965C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9616D-85EF-435A-97C0-584FB054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D5386-1112-4301-A2EE-96514D1A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9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6D6C01-8B99-421F-9CE4-30B6C433CB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6CE0D6-B43D-4E50-971C-9F0336B50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5CF35-FE4B-436D-895D-C1C0FE8A2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3FDAF-503B-4F32-A979-C57CB548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9C913-F18F-4F2F-B060-54618429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56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0C946-066A-4135-88FE-94DDDDE6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D7DB0-CF36-4632-A05E-6F7A15943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2DE22-6C4D-4DA7-AE52-4975D42E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E915C-EC96-46E8-90AE-31FDA9C2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680D8-8B17-4AB2-BF05-DA9074FA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429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717BF-3846-4562-8FCC-C8960B32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535E42-3684-4CB8-A6A2-7E70BA011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52AB3-09C0-4833-8A6D-B5DF3E4EB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9427E3-DBE5-4B3F-B653-AAEBB1137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092253-575D-4023-A914-5B0D0391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32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DA4D2-4FF2-405D-B2E5-646456BD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B86B7-DF2A-4D45-8EE8-030B5DFFB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9D1F77-8DFE-4CAA-BBC9-9D47E5A25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88C859-018D-4D78-8DC4-D419718AB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63814E-C3E3-41F2-A8B7-FE558E57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70944-1350-485F-A8B3-1ADC02EA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9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4C3D6-7AE2-4DAA-B331-DF4FCBDC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FF59F-ED5F-456D-866F-63E0611F9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931D9E-1D70-482B-833C-0AFC4F647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515350B-0369-4F4B-9410-0F84396CC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C25EA6-4507-42AA-99EA-6DDFBFAE7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B8E941-FCD8-4439-BF65-3DD13A15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E378A7-2C55-4CAB-BDE1-2CAA9603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D1DBD6-DE50-4FA8-A4A4-91C3F478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85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318B5-E677-4BA6-A6F6-A06314FC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5B5797-7590-4CF8-AD78-703B4C702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2ABB57-5130-42F6-A7CC-2388674E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9B3F67-0350-42AD-8A81-EA442102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4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9E2748-AA5A-4F19-B404-0757A3B6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8F45F0-52A7-46A2-A8CB-95A5536C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1101D8-F215-4A46-94F5-1E5611A7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953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8F14A-0C5E-49BB-9147-B6C19CED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DD69C4-6B6E-40F1-9954-85BC1BEA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5BFE00-1C07-4D6F-B942-84EEEDBF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EC89FB-AAF0-46B9-960E-3344C5E00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B57384-595B-4DCF-AEAC-DFB24C0B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D1B7AC-B140-4450-9DCA-43A1389E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59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6919A-ECE2-4891-A0C5-A7BCF390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D56783-8DE1-42AC-905B-5DEB0B8B0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7730DB-D99E-4ACE-AF7A-9E7627751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3EF84C-6100-4B55-B5FF-46501CD0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B576C8-3CD4-4271-9DC2-A0CA5EDD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2940D-C698-4F86-988E-A0E0748B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06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D1C978-CB79-4605-BF65-609DA7BE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4EDB44-2A56-4E06-9D3D-E23E3D1D4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ED6FF-8EC6-4B3D-BF18-AD1B858E4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CF0F3-2F0C-498B-B074-DC1CBB542A1E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0A1E9-4FDF-4F43-BABA-B05127878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9D055-3FF4-42E4-AB1F-8C8DA5F86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B2C62-8C7E-4260-9B99-98551EE438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65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ros.org/amc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BED85-1FA4-49F4-B37B-021607FC88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강의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EBAA57-72F0-4CB4-85D8-4A58BD9CC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24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19D8B-52A0-4963-83A7-119A7198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SLAM – </a:t>
            </a:r>
            <a:r>
              <a:rPr lang="ko-KR" altLang="en-US" dirty="0"/>
              <a:t>부연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D214C-B82D-4B61-81E1-3BA726A9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explore and map the unknown environment while estimating the pose of the robot itself by using the mounted sensors on the robot. – </a:t>
            </a:r>
            <a:r>
              <a:rPr lang="ko-KR" altLang="en-US" dirty="0"/>
              <a:t>로봇 자체 센서만을 이용해 포즈와 주변 환경 탐지 </a:t>
            </a:r>
            <a:endParaRPr lang="en-US" altLang="ko-KR" dirty="0"/>
          </a:p>
          <a:p>
            <a:r>
              <a:rPr lang="ko-KR" altLang="en-US" dirty="0"/>
              <a:t>해당 프로젝트에서는 </a:t>
            </a:r>
            <a:r>
              <a:rPr lang="en-US" altLang="ko-KR" dirty="0"/>
              <a:t>particle </a:t>
            </a:r>
            <a:r>
              <a:rPr lang="en-US" altLang="ko-KR" dirty="0" err="1"/>
              <a:t>filte</a:t>
            </a:r>
            <a:r>
              <a:rPr lang="ko-KR" altLang="en-US" dirty="0"/>
              <a:t>를 이용한 </a:t>
            </a:r>
            <a:r>
              <a:rPr lang="en-US" altLang="ko-KR" dirty="0"/>
              <a:t>SLAM</a:t>
            </a:r>
            <a:r>
              <a:rPr lang="ko-KR" altLang="en-US" dirty="0"/>
              <a:t>을 사용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0F65C3-E72C-443A-867D-FDB14EC7D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9756"/>
            <a:ext cx="4211972" cy="33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5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1C6AA-CFA0-41EB-90C6-BE9A4941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SLAM – </a:t>
            </a:r>
            <a:r>
              <a:rPr lang="en-US" altLang="ko-KR" dirty="0" err="1"/>
              <a:t>gmapping</a:t>
            </a:r>
            <a:r>
              <a:rPr lang="en-US" altLang="ko-KR" dirty="0"/>
              <a:t> </a:t>
            </a:r>
            <a:r>
              <a:rPr lang="ko-KR" altLang="en-US" dirty="0"/>
              <a:t>제약사항 추가설명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10B5E-5C79-4652-ADB5-089640FAA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square shaped room with no obstacles : </a:t>
            </a:r>
            <a:r>
              <a:rPr lang="ko-KR" altLang="en-US" dirty="0"/>
              <a:t>장애물이 없어야 함</a:t>
            </a:r>
            <a:endParaRPr lang="en-US" altLang="ko-KR" dirty="0"/>
          </a:p>
          <a:p>
            <a:r>
              <a:rPr lang="en-US" altLang="ko-KR" dirty="0"/>
              <a:t>a long corridor without any distinctive objects </a:t>
            </a:r>
          </a:p>
          <a:p>
            <a:r>
              <a:rPr lang="en-US" altLang="ko-KR" dirty="0"/>
              <a:t>glasses that doesn’t reflect laser or infrared light</a:t>
            </a:r>
          </a:p>
          <a:p>
            <a:r>
              <a:rPr lang="en-US" altLang="ko-KR" dirty="0"/>
              <a:t>mirrors that scatters light</a:t>
            </a:r>
          </a:p>
          <a:p>
            <a:r>
              <a:rPr lang="en-US" altLang="ko-KR" dirty="0"/>
              <a:t>wide and open environments where obstacle information cannot be acquired, such as a lake or sea : </a:t>
            </a:r>
            <a:r>
              <a:rPr lang="ko-KR" altLang="en-US" dirty="0"/>
              <a:t>넓은 곳에서 불가능</a:t>
            </a:r>
          </a:p>
        </p:txBody>
      </p:sp>
    </p:spTree>
    <p:extLst>
      <p:ext uri="{BB962C8B-B14F-4D97-AF65-F5344CB8AC3E}">
        <p14:creationId xmlns:p14="http://schemas.microsoft.com/office/powerpoint/2010/main" val="331870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3E3D3-7B57-4D23-BA86-26B45CB21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SLAM - </a:t>
            </a:r>
            <a:r>
              <a:rPr lang="ko-KR" altLang="en-US" dirty="0"/>
              <a:t>사전 준비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507D235-BF59-4E0D-A875-4917CCD40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45" y="1802179"/>
            <a:ext cx="894441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8DE07-FC34-4ED0-A0F1-8AD9F8F87D15}"/>
              </a:ext>
            </a:extLst>
          </p:cNvPr>
          <p:cNvSpPr txBox="1"/>
          <p:nvPr/>
        </p:nvSpPr>
        <p:spPr>
          <a:xfrm>
            <a:off x="9530862" y="1875692"/>
            <a:ext cx="24501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opencr</a:t>
            </a:r>
            <a:r>
              <a:rPr lang="en-US" altLang="ko-KR" dirty="0"/>
              <a:t> : </a:t>
            </a:r>
            <a:r>
              <a:rPr lang="ko-KR" altLang="en-US" dirty="0"/>
              <a:t>속도 명령을 받았을 때 제어 수행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odometry </a:t>
            </a:r>
            <a:r>
              <a:rPr lang="ko-KR" altLang="en-US" dirty="0"/>
              <a:t>측정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Turtlebot3</a:t>
            </a:r>
            <a:r>
              <a:rPr lang="ko-KR" altLang="en-US" dirty="0"/>
              <a:t>에서 </a:t>
            </a:r>
            <a:r>
              <a:rPr lang="en-US" altLang="ko-KR" dirty="0"/>
              <a:t>slam</a:t>
            </a:r>
            <a:r>
              <a:rPr lang="ko-KR" altLang="en-US" dirty="0"/>
              <a:t>을 사용하기 위해서 </a:t>
            </a:r>
            <a:r>
              <a:rPr lang="en-US" altLang="ko-KR" dirty="0" err="1"/>
              <a:t>slam_gmapping</a:t>
            </a:r>
            <a:r>
              <a:rPr lang="ko-KR" altLang="en-US" dirty="0"/>
              <a:t>이라는 </a:t>
            </a:r>
            <a:r>
              <a:rPr lang="en-US" altLang="ko-KR" dirty="0"/>
              <a:t>metapackage 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navigation</a:t>
            </a:r>
            <a:r>
              <a:rPr lang="ko-KR" altLang="en-US" dirty="0"/>
              <a:t>은 </a:t>
            </a:r>
            <a:r>
              <a:rPr lang="en-US" altLang="ko-KR" dirty="0" err="1"/>
              <a:t>map_server</a:t>
            </a:r>
            <a:r>
              <a:rPr lang="ko-KR" altLang="en-US" dirty="0"/>
              <a:t>에 존재하는 </a:t>
            </a:r>
            <a:r>
              <a:rPr lang="en-US" altLang="ko-KR" dirty="0"/>
              <a:t>metapackage 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68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1C403-B387-4596-8E75-785190D3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 작성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F8A3165-55E0-4F94-8F4E-A23AAD475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215" y="2001471"/>
            <a:ext cx="77775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1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C3FB5-E09B-46F8-AE52-6C441A07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완성된 맵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F695650-BF7F-4AD7-B1A1-BC9083BC6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276" y="1690688"/>
            <a:ext cx="779120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141162-DA6B-47BD-B002-AD89E0B4D166}"/>
              </a:ext>
            </a:extLst>
          </p:cNvPr>
          <p:cNvSpPr txBox="1"/>
          <p:nvPr/>
        </p:nvSpPr>
        <p:spPr>
          <a:xfrm>
            <a:off x="8616462" y="1289538"/>
            <a:ext cx="30632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Gmapping</a:t>
            </a:r>
            <a:r>
              <a:rPr lang="ko-KR" altLang="en-US" dirty="0"/>
              <a:t>과 </a:t>
            </a:r>
            <a:r>
              <a:rPr lang="en-US" altLang="ko-KR" dirty="0" err="1"/>
              <a:t>catographer</a:t>
            </a:r>
            <a:r>
              <a:rPr lang="en-US" altLang="ko-KR" dirty="0"/>
              <a:t> </a:t>
            </a:r>
            <a:r>
              <a:rPr lang="ko-KR" altLang="en-US" dirty="0"/>
              <a:t>중 성능 차이는 크게 나지는 않는다</a:t>
            </a:r>
            <a:r>
              <a:rPr lang="en-US" altLang="ko-KR" dirty="0"/>
              <a:t>. </a:t>
            </a:r>
            <a:r>
              <a:rPr lang="ko-KR" altLang="en-US" dirty="0"/>
              <a:t>다만 라이선스 때문에 </a:t>
            </a:r>
            <a:r>
              <a:rPr lang="en-US" altLang="ko-KR" dirty="0" err="1"/>
              <a:t>catographer</a:t>
            </a:r>
            <a:r>
              <a:rPr lang="en-US" altLang="ko-KR" dirty="0"/>
              <a:t> </a:t>
            </a:r>
            <a:r>
              <a:rPr lang="ko-KR" altLang="en-US" dirty="0"/>
              <a:t>선호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</a:t>
            </a:r>
            <a:r>
              <a:rPr lang="en-US" altLang="ko-KR" dirty="0" err="1"/>
              <a:t>Catographer</a:t>
            </a:r>
            <a:r>
              <a:rPr lang="ko-KR" altLang="en-US" dirty="0"/>
              <a:t>는 지금도 개발이 지속되고 </a:t>
            </a:r>
            <a:r>
              <a:rPr lang="en-US" altLang="ko-KR" dirty="0"/>
              <a:t>3D</a:t>
            </a:r>
            <a:r>
              <a:rPr lang="ko-KR" altLang="en-US" dirty="0"/>
              <a:t>로 표현 가능하다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Gmapping</a:t>
            </a:r>
            <a:r>
              <a:rPr lang="ko-KR" altLang="en-US" dirty="0"/>
              <a:t>은 업데이트가 멈춘 상태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2D</a:t>
            </a:r>
            <a:r>
              <a:rPr lang="ko-KR" altLang="en-US" dirty="0"/>
              <a:t>만 표현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9174C0-9890-4FE9-A1CE-9560E9A3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857" y="4451351"/>
            <a:ext cx="33813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8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B7762-BB35-4E4F-99ED-FB814627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SLAM </a:t>
            </a:r>
            <a:r>
              <a:rPr lang="ko-KR" altLang="en-US" dirty="0"/>
              <a:t>실행 과정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DAB62-1702-4120-B32B-9B0F8CC038C1}"/>
              </a:ext>
            </a:extLst>
          </p:cNvPr>
          <p:cNvSpPr txBox="1"/>
          <p:nvPr/>
        </p:nvSpPr>
        <p:spPr>
          <a:xfrm>
            <a:off x="8643889" y="545284"/>
            <a:ext cx="3221372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 : </a:t>
            </a:r>
            <a:r>
              <a:rPr lang="ko-KR" altLang="en-US" sz="1600" dirty="0"/>
              <a:t>센서 노드 실행 </a:t>
            </a:r>
            <a:r>
              <a:rPr lang="en-US" altLang="ko-KR" sz="1600" dirty="0"/>
              <a:t>: </a:t>
            </a:r>
            <a:r>
              <a:rPr lang="ko-KR" altLang="en-US" sz="1600" dirty="0"/>
              <a:t>센서의 </a:t>
            </a:r>
            <a:r>
              <a:rPr lang="en-US" altLang="ko-KR" sz="1600" dirty="0"/>
              <a:t>raw data(</a:t>
            </a:r>
            <a:r>
              <a:rPr lang="ko-KR" altLang="en-US" sz="1600" dirty="0"/>
              <a:t>거리 </a:t>
            </a:r>
            <a:r>
              <a:rPr lang="en-US" altLang="ko-KR" sz="1600" dirty="0"/>
              <a:t>data)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gmapping</a:t>
            </a:r>
            <a:r>
              <a:rPr lang="ko-KR" altLang="en-US" sz="1600" dirty="0"/>
              <a:t>에</a:t>
            </a:r>
            <a:r>
              <a:rPr lang="en-US" altLang="ko-KR" sz="1600" dirty="0"/>
              <a:t> </a:t>
            </a:r>
            <a:r>
              <a:rPr lang="ko-KR" altLang="en-US" sz="1600" dirty="0"/>
              <a:t>전송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 : </a:t>
            </a:r>
            <a:r>
              <a:rPr lang="ko-KR" altLang="en-US" sz="1600" dirty="0"/>
              <a:t>원격 조종을 통한 맵 구축</a:t>
            </a:r>
            <a:r>
              <a:rPr lang="en-US" altLang="ko-KR" sz="1600" dirty="0"/>
              <a:t>(</a:t>
            </a:r>
            <a:r>
              <a:rPr lang="ko-KR" altLang="en-US" sz="1600" dirty="0"/>
              <a:t>병진 속도</a:t>
            </a:r>
            <a:r>
              <a:rPr lang="en-US" altLang="ko-KR" sz="1600" dirty="0"/>
              <a:t>, </a:t>
            </a:r>
            <a:r>
              <a:rPr lang="ko-KR" altLang="en-US" sz="1600" dirty="0"/>
              <a:t>회전 속도 전송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3 : </a:t>
            </a:r>
            <a:r>
              <a:rPr lang="ko-KR" altLang="en-US" sz="1600" dirty="0"/>
              <a:t>로봇 제어 부분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모터의</a:t>
            </a:r>
            <a:r>
              <a:rPr lang="en-US" altLang="ko-KR" sz="1600" dirty="0"/>
              <a:t> encoder </a:t>
            </a:r>
            <a:r>
              <a:rPr lang="ko-KR" altLang="en-US" sz="1600" dirty="0"/>
              <a:t>정보에서 로봇의 </a:t>
            </a:r>
            <a:r>
              <a:rPr lang="en-US" altLang="ko-KR" sz="1600" dirty="0"/>
              <a:t>IMU </a:t>
            </a:r>
            <a:r>
              <a:rPr lang="ko-KR" altLang="en-US" sz="1600" dirty="0"/>
              <a:t>센서 데이터를 이용해 보정하여 </a:t>
            </a:r>
            <a:r>
              <a:rPr lang="en-US" altLang="ko-KR" sz="1600" dirty="0"/>
              <a:t>odometry </a:t>
            </a:r>
            <a:r>
              <a:rPr lang="ko-KR" altLang="en-US" sz="1600" dirty="0"/>
              <a:t>정보 취득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Base_ : </a:t>
            </a:r>
            <a:r>
              <a:rPr lang="ko-KR" altLang="en-US" sz="1600" dirty="0"/>
              <a:t>상대 좌표로 구성되어 있음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Base_footprint</a:t>
            </a:r>
            <a:r>
              <a:rPr lang="en-US" altLang="ko-KR" sz="1600" dirty="0"/>
              <a:t> : </a:t>
            </a:r>
            <a:r>
              <a:rPr lang="ko-KR" altLang="en-US" sz="1600" dirty="0"/>
              <a:t>로봇의 맨 </a:t>
            </a:r>
            <a:r>
              <a:rPr lang="ko-KR" altLang="en-US" sz="1600" dirty="0" err="1"/>
              <a:t>위점을</a:t>
            </a:r>
            <a:r>
              <a:rPr lang="ko-KR" altLang="en-US" sz="1600" dirty="0"/>
              <a:t> 나타낸다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Base_link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하드웨어 중심점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Base_scan</a:t>
            </a:r>
            <a:r>
              <a:rPr lang="en-US" altLang="ko-KR" sz="1600" dirty="0"/>
              <a:t> : </a:t>
            </a:r>
            <a:r>
              <a:rPr lang="ko-KR" altLang="en-US" sz="1600" dirty="0"/>
              <a:t>센서의 위치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알고 싶은 정보는 센서의 위치정보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base_scan</a:t>
            </a:r>
            <a:r>
              <a:rPr lang="en-US" altLang="ko-KR" sz="1600" dirty="0"/>
              <a:t>) =&gt; </a:t>
            </a:r>
            <a:r>
              <a:rPr lang="ko-KR" altLang="en-US" sz="1600" dirty="0"/>
              <a:t>이 내용이 </a:t>
            </a:r>
            <a:r>
              <a:rPr lang="en-US" altLang="ko-KR" sz="1600" dirty="0" err="1"/>
              <a:t>tf</a:t>
            </a:r>
            <a:r>
              <a:rPr lang="en-US" altLang="ko-KR" sz="1600" dirty="0"/>
              <a:t> </a:t>
            </a:r>
            <a:r>
              <a:rPr lang="ko-KR" altLang="en-US" sz="1600" dirty="0"/>
              <a:t>메시지로 넘어가게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사용되는</a:t>
            </a:r>
            <a:r>
              <a:rPr lang="en-US" altLang="ko-KR" sz="1600" dirty="0"/>
              <a:t> </a:t>
            </a:r>
            <a:r>
              <a:rPr lang="ko-KR" altLang="en-US" sz="1600" dirty="0"/>
              <a:t>정보는 크게 두가지</a:t>
            </a:r>
            <a:r>
              <a:rPr lang="en-US" altLang="ko-KR" sz="1600" dirty="0"/>
              <a:t>(</a:t>
            </a:r>
            <a:r>
              <a:rPr lang="ko-KR" altLang="en-US" sz="1600" dirty="0"/>
              <a:t>거리</a:t>
            </a:r>
            <a:r>
              <a:rPr lang="en-US" altLang="ko-KR" sz="1600" dirty="0"/>
              <a:t>=&gt;</a:t>
            </a:r>
            <a:r>
              <a:rPr lang="ko-KR" altLang="en-US" sz="1600" dirty="0"/>
              <a:t>센서 측정</a:t>
            </a:r>
            <a:r>
              <a:rPr lang="en-US" altLang="ko-KR" sz="1600" dirty="0"/>
              <a:t>, pose</a:t>
            </a:r>
            <a:r>
              <a:rPr lang="ko-KR" altLang="en-US" sz="1600" dirty="0"/>
              <a:t>정보</a:t>
            </a:r>
            <a:r>
              <a:rPr lang="en-US" altLang="ko-KR" sz="1600" dirty="0"/>
              <a:t>=&gt;</a:t>
            </a:r>
            <a:r>
              <a:rPr lang="ko-KR" altLang="en-US" sz="1600" dirty="0"/>
              <a:t>센서 위치 계산을 통한 측정</a:t>
            </a:r>
            <a:r>
              <a:rPr lang="en-US" altLang="ko-KR" sz="1600" dirty="0"/>
              <a:t>) </a:t>
            </a:r>
          </a:p>
          <a:p>
            <a:endParaRPr lang="en-US" altLang="ko-KR" sz="1600" dirty="0"/>
          </a:p>
          <a:p>
            <a:endParaRPr lang="ko-KR" altLang="en-US" sz="1600" dirty="0"/>
          </a:p>
          <a:p>
            <a:endParaRPr lang="ko-KR" altLang="en-US" sz="16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73CBA99-1EEC-494B-9C56-C09C9DDB8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57" y="1624289"/>
            <a:ext cx="78056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E4DA4-DEBA-49A9-AC05-69D1D94A5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Coordinate transformation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6D0F36-8EED-4326-91B2-9D1C57D5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pose </a:t>
            </a:r>
            <a:r>
              <a:rPr lang="ko-KR" altLang="en-US" dirty="0"/>
              <a:t>측정 시 로봇의 위치가 아닌 센서의 위치를 측정했다</a:t>
            </a:r>
            <a:r>
              <a:rPr lang="en-US" altLang="ko-KR" dirty="0"/>
              <a:t>. </a:t>
            </a:r>
            <a:r>
              <a:rPr lang="ko-KR" altLang="en-US" dirty="0"/>
              <a:t>이는 센서가 로봇에 고정되어 있기 때문이다</a:t>
            </a:r>
            <a:r>
              <a:rPr lang="en-US" altLang="ko-KR" dirty="0"/>
              <a:t>. </a:t>
            </a:r>
            <a:r>
              <a:rPr lang="ko-KR" altLang="en-US" dirty="0"/>
              <a:t>또한 센서의 위치는 로봇의 움직임에 따라 변하기도 하기 때문이다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내용이 </a:t>
            </a:r>
            <a:r>
              <a:rPr lang="en-US" altLang="ko-KR" dirty="0"/>
              <a:t>ROS</a:t>
            </a:r>
            <a:r>
              <a:rPr lang="ko-KR" altLang="en-US" dirty="0"/>
              <a:t>에서 사용하는 상대 좌표</a:t>
            </a:r>
            <a:r>
              <a:rPr lang="en-US" altLang="ko-KR" dirty="0"/>
              <a:t>(</a:t>
            </a:r>
            <a:r>
              <a:rPr lang="en-US" altLang="ko-KR" dirty="0" err="1"/>
              <a:t>tf</a:t>
            </a:r>
            <a:r>
              <a:rPr lang="en-US" altLang="ko-KR" dirty="0"/>
              <a:t>)</a:t>
            </a:r>
            <a:r>
              <a:rPr lang="ko-KR" altLang="en-US" dirty="0"/>
              <a:t>의 개념이다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내용은 다음 명령어를 통해 </a:t>
            </a:r>
            <a:r>
              <a:rPr lang="ko-KR" altLang="en-US" dirty="0" err="1"/>
              <a:t>시각화할수</a:t>
            </a:r>
            <a:r>
              <a:rPr lang="ko-KR" altLang="en-US" dirty="0"/>
              <a:t>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</a:t>
            </a:r>
            <a:r>
              <a:rPr lang="en-US" altLang="ko-KR" dirty="0" err="1"/>
              <a:t>odom</a:t>
            </a:r>
            <a:r>
              <a:rPr lang="en-US" altLang="ko-KR" dirty="0"/>
              <a:t> </a:t>
            </a:r>
            <a:r>
              <a:rPr lang="ko-KR" altLang="en-US" dirty="0"/>
              <a:t>정보도 </a:t>
            </a:r>
            <a:r>
              <a:rPr lang="en-US" altLang="ko-KR" dirty="0" err="1"/>
              <a:t>tf</a:t>
            </a:r>
            <a:r>
              <a:rPr lang="ko-KR" altLang="en-US" dirty="0"/>
              <a:t>를 통해 데이터를 </a:t>
            </a:r>
            <a:r>
              <a:rPr lang="en-US" altLang="ko-KR" dirty="0"/>
              <a:t>publish</a:t>
            </a:r>
            <a:r>
              <a:rPr lang="ko-KR" altLang="en-US" dirty="0"/>
              <a:t>하게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turtlebot3_description </a:t>
            </a:r>
            <a:r>
              <a:rPr lang="ko-KR" altLang="en-US" dirty="0"/>
              <a:t>패키지는 </a:t>
            </a:r>
            <a:r>
              <a:rPr lang="en-US" altLang="ko-KR" dirty="0" err="1"/>
              <a:t>robot_state_publisher</a:t>
            </a:r>
            <a:r>
              <a:rPr lang="en-US" altLang="ko-KR" dirty="0"/>
              <a:t> </a:t>
            </a:r>
            <a:r>
              <a:rPr lang="ko-KR" altLang="en-US" dirty="0"/>
              <a:t>노드를 통해 </a:t>
            </a:r>
            <a:r>
              <a:rPr lang="en-US" altLang="ko-KR" dirty="0" err="1"/>
              <a:t>tf</a:t>
            </a:r>
            <a:r>
              <a:rPr lang="en-US" altLang="ko-KR" dirty="0"/>
              <a:t> </a:t>
            </a:r>
            <a:r>
              <a:rPr lang="ko-KR" altLang="en-US" dirty="0"/>
              <a:t>데이터를 </a:t>
            </a:r>
            <a:r>
              <a:rPr lang="en-US" altLang="ko-KR" dirty="0"/>
              <a:t>publish</a:t>
            </a:r>
            <a:r>
              <a:rPr lang="ko-KR" altLang="en-US" dirty="0"/>
              <a:t>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08C930-B43A-4D06-8EAF-745E6126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609" y="3690370"/>
            <a:ext cx="23241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04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AB68E-3525-4080-8652-1B2B77E9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Slam</a:t>
            </a:r>
            <a:r>
              <a:rPr lang="ko-KR" altLang="en-US" dirty="0"/>
              <a:t> </a:t>
            </a:r>
            <a:r>
              <a:rPr lang="en-US" altLang="ko-KR" dirty="0"/>
              <a:t>–launch file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A185EA-FE1C-4ACF-952B-E10928D2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915" y="1575033"/>
            <a:ext cx="3828078" cy="1007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03CE7F-0C50-413F-BB35-1D11AA7D4FC7}"/>
              </a:ext>
            </a:extLst>
          </p:cNvPr>
          <p:cNvSpPr txBox="1"/>
          <p:nvPr/>
        </p:nvSpPr>
        <p:spPr>
          <a:xfrm>
            <a:off x="6095999" y="2994870"/>
            <a:ext cx="5103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turtlebot3_slam</a:t>
            </a:r>
            <a:r>
              <a:rPr lang="ko-KR" altLang="en-US" dirty="0"/>
              <a:t>은 크게 두 파트로 구성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turtlebot_remote.launch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Turtlebot3_slam_gmapping </a:t>
            </a:r>
          </a:p>
          <a:p>
            <a:endParaRPr lang="en-US" altLang="ko-KR" dirty="0"/>
          </a:p>
        </p:txBody>
      </p:sp>
      <p:pic>
        <p:nvPicPr>
          <p:cNvPr id="7" name="내용 개체 틀 3">
            <a:extLst>
              <a:ext uri="{FF2B5EF4-FFF2-40B4-BE49-F238E27FC236}">
                <a16:creationId xmlns:a16="http://schemas.microsoft.com/office/drawing/2014/main" id="{EFE21BBA-E6B6-43F6-B5D4-AD9D47F1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15" y="2582112"/>
            <a:ext cx="35422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0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06A82-D5CD-4310-8C1C-BF441C50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23" y="339958"/>
            <a:ext cx="10515600" cy="1325563"/>
          </a:xfrm>
        </p:spPr>
        <p:txBody>
          <a:bodyPr/>
          <a:lstStyle/>
          <a:p>
            <a:r>
              <a:rPr lang="en-US" altLang="ko-KR" dirty="0"/>
              <a:t>Turtlebot3_remote.launch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C29C1-FEBE-4B59-AB8D-94EF3BFDA2B9}"/>
              </a:ext>
            </a:extLst>
          </p:cNvPr>
          <p:cNvSpPr txBox="1"/>
          <p:nvPr/>
        </p:nvSpPr>
        <p:spPr>
          <a:xfrm>
            <a:off x="6392411" y="3331355"/>
            <a:ext cx="4219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</a:t>
            </a:r>
            <a:r>
              <a:rPr lang="en-US" altLang="ko-KR" dirty="0"/>
              <a:t>launch file</a:t>
            </a:r>
            <a:r>
              <a:rPr lang="ko-KR" altLang="en-US" dirty="0"/>
              <a:t>을 보면</a:t>
            </a:r>
            <a:r>
              <a:rPr lang="en-US" altLang="ko-KR" dirty="0" err="1"/>
              <a:t>robot_state_publisher</a:t>
            </a:r>
            <a:r>
              <a:rPr lang="en-US" altLang="ko-KR" dirty="0"/>
              <a:t> </a:t>
            </a:r>
            <a:r>
              <a:rPr lang="ko-KR" altLang="en-US" dirty="0"/>
              <a:t>노드를 실행해 </a:t>
            </a:r>
            <a:r>
              <a:rPr lang="en-US" altLang="ko-KR" dirty="0"/>
              <a:t>robot state information of both wheels and each joint in TF </a:t>
            </a:r>
            <a:r>
              <a:rPr lang="ko-KR" altLang="en-US" dirty="0"/>
              <a:t>정보를 </a:t>
            </a:r>
            <a:r>
              <a:rPr lang="en-US" altLang="ko-KR" dirty="0"/>
              <a:t>publish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BD6A2F82-6C1B-46B9-A4D3-762E4F0B5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86" y="2600420"/>
            <a:ext cx="62198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2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4A779-61FD-447E-89AE-643C10A6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Turtlebot3_slam_gmapping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37802-5C7E-4B25-94F9-783A352F6192}"/>
              </a:ext>
            </a:extLst>
          </p:cNvPr>
          <p:cNvSpPr txBox="1"/>
          <p:nvPr/>
        </p:nvSpPr>
        <p:spPr>
          <a:xfrm>
            <a:off x="7365534" y="1921079"/>
            <a:ext cx="4211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기존 </a:t>
            </a:r>
            <a:r>
              <a:rPr lang="en-US" altLang="ko-KR" dirty="0" err="1"/>
              <a:t>slam_gmapping</a:t>
            </a:r>
            <a:r>
              <a:rPr lang="ko-KR" altLang="en-US" dirty="0"/>
              <a:t>노드를 </a:t>
            </a:r>
            <a:r>
              <a:rPr lang="en-US" altLang="ko-KR" dirty="0"/>
              <a:t>‘turtlebot3_slam_gmapping</a:t>
            </a:r>
            <a:r>
              <a:rPr lang="ko-KR" altLang="en-US" dirty="0"/>
              <a:t>로 </a:t>
            </a:r>
            <a:r>
              <a:rPr lang="en-US" altLang="ko-KR" dirty="0"/>
              <a:t>rename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13857FA-3789-4F46-A7F9-D2A684876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419" y="1566645"/>
            <a:ext cx="3948637" cy="2732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74FC68-AEE6-493B-A50E-529368B25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9" y="4298876"/>
            <a:ext cx="3948636" cy="20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7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40978-54D1-41C0-87A3-8EC8BB4B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SLAM – </a:t>
            </a:r>
            <a:r>
              <a:rPr lang="ko-KR" altLang="en-US" dirty="0"/>
              <a:t>구성 요소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3E86967-6009-49D2-9601-9ED6CC402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2403"/>
            <a:ext cx="784502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3D6EC-1EF9-4DF3-A854-E69666B90FCF}"/>
              </a:ext>
            </a:extLst>
          </p:cNvPr>
          <p:cNvSpPr txBox="1"/>
          <p:nvPr/>
        </p:nvSpPr>
        <p:spPr>
          <a:xfrm>
            <a:off x="8976220" y="1845578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ㅇㅇ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408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49ECD-8358-412E-9948-C5237CD3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Turtlebot3 – slam </a:t>
            </a:r>
            <a:r>
              <a:rPr lang="ko-KR" altLang="en-US" dirty="0"/>
              <a:t>실행 코드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C3F064-6803-4FDF-88E1-5645238A7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754" y="2454049"/>
            <a:ext cx="3990975" cy="342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6E07DF-50BA-4B23-A1BA-D04827D9D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29" y="2796949"/>
            <a:ext cx="4038600" cy="619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6ADCD-9BE2-47F3-924A-BE94BC9DE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754" y="3416074"/>
            <a:ext cx="6115050" cy="571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CBB637-C908-4BBA-9D50-730DC9921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745" y="2916011"/>
            <a:ext cx="3590925" cy="38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C23C2-BAA7-4CB1-A71C-B5426AD552C3}"/>
              </a:ext>
            </a:extLst>
          </p:cNvPr>
          <p:cNvSpPr txBox="1"/>
          <p:nvPr/>
        </p:nvSpPr>
        <p:spPr>
          <a:xfrm>
            <a:off x="1686187" y="1690688"/>
            <a:ext cx="302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06D61-811E-4579-A3D6-7989D8458CD4}"/>
              </a:ext>
            </a:extLst>
          </p:cNvPr>
          <p:cNvSpPr txBox="1"/>
          <p:nvPr/>
        </p:nvSpPr>
        <p:spPr>
          <a:xfrm>
            <a:off x="7647745" y="1834924"/>
            <a:ext cx="359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Turtlebot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EE7FB5-6B18-4F1C-87A5-2C7E1903F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266" y="3924707"/>
            <a:ext cx="41719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4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EE51A-0B86-4C87-BDFA-E5EF4A0D9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칼만 필터 </a:t>
            </a:r>
            <a:r>
              <a:rPr lang="en-US" altLang="ko-KR" dirty="0"/>
              <a:t>&amp; </a:t>
            </a:r>
            <a:r>
              <a:rPr lang="ko-KR" altLang="en-US" dirty="0" err="1"/>
              <a:t>파티클</a:t>
            </a:r>
            <a:r>
              <a:rPr lang="ko-KR" altLang="en-US" dirty="0"/>
              <a:t> 필터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9197E6-B543-4C98-B85E-663A270E9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42" y="2362349"/>
            <a:ext cx="5718836" cy="2979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D5489-6ABE-4DCC-AC30-21AA4065717A}"/>
              </a:ext>
            </a:extLst>
          </p:cNvPr>
          <p:cNvSpPr txBox="1"/>
          <p:nvPr/>
        </p:nvSpPr>
        <p:spPr>
          <a:xfrm>
            <a:off x="2089946" y="5767063"/>
            <a:ext cx="703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위치 추정 시 사용</a:t>
            </a:r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필터의 경우</a:t>
            </a:r>
            <a:r>
              <a:rPr lang="en-US" altLang="ko-KR" dirty="0"/>
              <a:t>, </a:t>
            </a:r>
            <a:r>
              <a:rPr lang="ko-KR" altLang="en-US" dirty="0"/>
              <a:t>처음에 사용자가 초기 위치 정보를 제공 후 이동하면서 로봇이 스스로 위치를 추정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89BBAA-6CCC-49AB-B95A-32F5DED2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55" y="2362349"/>
            <a:ext cx="5711202" cy="31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8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AAD4B-BDC3-4185-ADC8-684C50C7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네비게이션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86147D5-F666-4951-AF9D-194EA798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06" y="1690688"/>
            <a:ext cx="8147325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72BF9-5B2B-46B0-BA06-2C6CB1EE5D1F}"/>
              </a:ext>
            </a:extLst>
          </p:cNvPr>
          <p:cNvSpPr txBox="1"/>
          <p:nvPr/>
        </p:nvSpPr>
        <p:spPr>
          <a:xfrm>
            <a:off x="8816828" y="2850694"/>
            <a:ext cx="3238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dwa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목적지까지 이동 시 위치 기반이 아닌 속도 기반으로 이동</a:t>
            </a:r>
            <a:r>
              <a:rPr lang="en-US" altLang="ko-KR" dirty="0"/>
              <a:t>(</a:t>
            </a:r>
            <a:r>
              <a:rPr lang="ko-KR" altLang="en-US" dirty="0"/>
              <a:t>속도 관점으로 변환 후 사용</a:t>
            </a:r>
            <a:r>
              <a:rPr lang="en-US" altLang="ko-KR" dirty="0"/>
              <a:t>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/>
              <a:t>목적지까지 위치 정보를 이용해 주행하는 것이 아닌 속도 정보를 이용해 주행</a:t>
            </a:r>
            <a:endParaRPr lang="en-US" altLang="ko-KR" dirty="0"/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741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BC4C3-20C7-4993-9585-37351C0D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네비게이션 </a:t>
            </a:r>
            <a:r>
              <a:rPr lang="en-US" altLang="ko-KR" dirty="0"/>
              <a:t>– </a:t>
            </a:r>
            <a:r>
              <a:rPr lang="ko-KR" altLang="en-US" dirty="0"/>
              <a:t>추가 내용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1593E-10D0-41D4-94BE-8FBC357C5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맨 처음 초기 위치 추정이 진행되어야 한다</a:t>
            </a:r>
            <a:r>
              <a:rPr lang="en-US" altLang="ko-KR" dirty="0"/>
              <a:t>. =&gt; </a:t>
            </a:r>
            <a:r>
              <a:rPr lang="ko-KR" altLang="en-US" dirty="0"/>
              <a:t>초기 위치 에러를 잡는 과정이 필요하다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Adaptive Monte Carlo Localization (AMCL) </a:t>
            </a:r>
            <a:r>
              <a:rPr lang="ko-KR" altLang="en-US" dirty="0"/>
              <a:t>및 </a:t>
            </a:r>
            <a:r>
              <a:rPr lang="en-US" altLang="ko-KR" dirty="0"/>
              <a:t>particle filter</a:t>
            </a:r>
            <a:r>
              <a:rPr lang="ko-KR" altLang="en-US" dirty="0"/>
              <a:t>를 사용해 </a:t>
            </a:r>
            <a:r>
              <a:rPr lang="en-US" altLang="ko-KR" dirty="0"/>
              <a:t>navigation</a:t>
            </a:r>
            <a:r>
              <a:rPr lang="ko-KR" altLang="en-US" dirty="0"/>
              <a:t>을 수행하게 된다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linkClick r:id="rId2"/>
              </a:rPr>
              <a:t>http://wiki.ros.org/amcl</a:t>
            </a:r>
            <a:endParaRPr lang="en-US" altLang="ko-KR" dirty="0"/>
          </a:p>
          <a:p>
            <a:r>
              <a:rPr lang="en-US" altLang="ko-KR" dirty="0"/>
              <a:t>path planning</a:t>
            </a:r>
            <a:r>
              <a:rPr lang="ko-KR" altLang="en-US" dirty="0"/>
              <a:t>을 위해서는 </a:t>
            </a:r>
            <a:r>
              <a:rPr lang="en-US" altLang="ko-KR" dirty="0" err="1"/>
              <a:t>dwa</a:t>
            </a:r>
            <a:r>
              <a:rPr lang="en-US" altLang="ko-KR" dirty="0"/>
              <a:t> </a:t>
            </a:r>
            <a:r>
              <a:rPr lang="ko-KR" altLang="en-US" dirty="0"/>
              <a:t>알고리즘을 사용한다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879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F50AE-41ED-440B-BF6C-DDEFDE50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네비게이션 </a:t>
            </a:r>
            <a:r>
              <a:rPr lang="en-US" altLang="ko-KR" dirty="0"/>
              <a:t>– </a:t>
            </a:r>
            <a:r>
              <a:rPr lang="ko-KR" altLang="en-US" dirty="0"/>
              <a:t>데이터 정보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00A2EE1-3DBE-44B3-93D0-EFA50CD38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371" y="2670940"/>
            <a:ext cx="5494090" cy="2427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7C0CE-EF76-4535-9426-D3405FB201BE}"/>
              </a:ext>
            </a:extLst>
          </p:cNvPr>
          <p:cNvSpPr txBox="1"/>
          <p:nvPr/>
        </p:nvSpPr>
        <p:spPr>
          <a:xfrm>
            <a:off x="5704515" y="1753299"/>
            <a:ext cx="648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odometry : path planning</a:t>
            </a:r>
            <a:r>
              <a:rPr lang="ko-KR" altLang="en-US" dirty="0"/>
              <a:t>에 사용</a:t>
            </a:r>
            <a:endParaRPr lang="en-US" altLang="ko-KR" dirty="0"/>
          </a:p>
          <a:p>
            <a:r>
              <a:rPr lang="en-US" altLang="ko-KR" dirty="0"/>
              <a:t> Distance Sensor (‘/scan’, </a:t>
            </a:r>
            <a:r>
              <a:rPr lang="en-US" altLang="ko-KR" dirty="0" err="1"/>
              <a:t>sensor_msgs</a:t>
            </a:r>
            <a:r>
              <a:rPr lang="en-US" altLang="ko-KR" dirty="0"/>
              <a:t>/</a:t>
            </a:r>
            <a:r>
              <a:rPr lang="en-US" altLang="ko-KR" dirty="0" err="1"/>
              <a:t>LaserScan</a:t>
            </a:r>
            <a:r>
              <a:rPr lang="en-US" altLang="ko-KR" dirty="0"/>
              <a:t> or </a:t>
            </a:r>
            <a:r>
              <a:rPr lang="en-US" altLang="ko-KR" dirty="0" err="1"/>
              <a:t>sensor_msgs</a:t>
            </a:r>
            <a:r>
              <a:rPr lang="en-US" altLang="ko-KR" dirty="0"/>
              <a:t>/</a:t>
            </a:r>
            <a:r>
              <a:rPr lang="en-US" altLang="ko-KR" dirty="0" err="1"/>
              <a:t>PointCloud</a:t>
            </a:r>
            <a:r>
              <a:rPr lang="en-US" altLang="ko-KR" dirty="0"/>
              <a:t>) : </a:t>
            </a:r>
            <a:r>
              <a:rPr lang="ko-KR" altLang="en-US" dirty="0"/>
              <a:t>센서로부터 측정한 거리 정보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en-US" altLang="ko-KR" dirty="0"/>
              <a:t>pose</a:t>
            </a:r>
            <a:r>
              <a:rPr lang="ko-KR" altLang="en-US" dirty="0"/>
              <a:t>를 측정해 </a:t>
            </a:r>
            <a:r>
              <a:rPr lang="en-US" altLang="ko-KR" dirty="0"/>
              <a:t>AMCL </a:t>
            </a:r>
            <a:r>
              <a:rPr lang="ko-KR" altLang="en-US" dirty="0"/>
              <a:t>수행에 사용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map : Navigation uses an occupancy grid map</a:t>
            </a:r>
          </a:p>
          <a:p>
            <a:r>
              <a:rPr lang="en-US" altLang="ko-KR" dirty="0"/>
              <a:t> Target Coordinates : </a:t>
            </a:r>
            <a:r>
              <a:rPr lang="ko-KR" altLang="en-US" dirty="0"/>
              <a:t>목적지 정보</a:t>
            </a:r>
            <a:r>
              <a:rPr lang="en-US" altLang="ko-KR" dirty="0"/>
              <a:t>. </a:t>
            </a:r>
            <a:r>
              <a:rPr lang="en-US" altLang="ko-KR" dirty="0" err="1"/>
              <a:t>x,y</a:t>
            </a:r>
            <a:r>
              <a:rPr lang="ko-KR" altLang="en-US" dirty="0"/>
              <a:t>좌표와 </a:t>
            </a:r>
            <a:r>
              <a:rPr lang="en-US" altLang="ko-KR" dirty="0"/>
              <a:t>theta</a:t>
            </a:r>
            <a:r>
              <a:rPr lang="ko-KR" altLang="en-US" dirty="0"/>
              <a:t>값으로 구성</a:t>
            </a:r>
            <a:endParaRPr lang="en-US" altLang="ko-KR" dirty="0"/>
          </a:p>
          <a:p>
            <a:r>
              <a:rPr lang="en-US" altLang="ko-KR" dirty="0"/>
              <a:t> Velocity Command (‘/</a:t>
            </a:r>
            <a:r>
              <a:rPr lang="en-US" altLang="ko-KR" dirty="0" err="1"/>
              <a:t>cmd_vel</a:t>
            </a:r>
            <a:r>
              <a:rPr lang="en-US" altLang="ko-KR" dirty="0"/>
              <a:t>’, </a:t>
            </a:r>
            <a:r>
              <a:rPr lang="en-US" altLang="ko-KR" dirty="0" err="1"/>
              <a:t>geometry_msgs</a:t>
            </a:r>
            <a:r>
              <a:rPr lang="en-US" altLang="ko-KR" dirty="0"/>
              <a:t>/Twist) : </a:t>
            </a:r>
            <a:r>
              <a:rPr lang="ko-KR" altLang="en-US" dirty="0"/>
              <a:t>지정 경로까지 이동하기 위한 속도 정보를 </a:t>
            </a:r>
            <a:r>
              <a:rPr lang="en-US" altLang="ko-KR" dirty="0"/>
              <a:t>publish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33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70DAD-C6DD-44CE-B48F-430FDB7A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DWA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68CEA42-90A0-40E7-AD79-A606B139C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164" y="1690688"/>
            <a:ext cx="78362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131F1-1DEF-4FA3-87F2-D4860845FD15}"/>
              </a:ext>
            </a:extLst>
          </p:cNvPr>
          <p:cNvSpPr txBox="1"/>
          <p:nvPr/>
        </p:nvSpPr>
        <p:spPr>
          <a:xfrm>
            <a:off x="7534712" y="3543191"/>
            <a:ext cx="4108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최적의 회전 속도와 병진 속도를 탐색하여 진행 방향을 결정하는 알고리즘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0103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3F711-11C4-4F31-9EEF-AFD1A597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AMCL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494455-E9B5-4FF7-8E46-EC45A42BB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맵에서</a:t>
            </a:r>
            <a:r>
              <a:rPr lang="ko-KR" altLang="en-US" dirty="0"/>
              <a:t> </a:t>
            </a:r>
            <a:r>
              <a:rPr lang="en-US" altLang="ko-KR" dirty="0" err="1"/>
              <a:t>x,y</a:t>
            </a:r>
            <a:r>
              <a:rPr lang="en-US" altLang="ko-KR" dirty="0"/>
              <a:t>, θ </a:t>
            </a:r>
            <a:r>
              <a:rPr lang="ko-KR" altLang="en-US" dirty="0"/>
              <a:t>정보를 통해 현재 위치를 확률적으로 계산</a:t>
            </a:r>
            <a:endParaRPr lang="en-US" altLang="ko-KR" dirty="0"/>
          </a:p>
          <a:p>
            <a:r>
              <a:rPr lang="ko-KR" altLang="en-US" dirty="0"/>
              <a:t>측정한 거리 데이터를 </a:t>
            </a:r>
            <a:r>
              <a:rPr lang="en-US" altLang="ko-KR" dirty="0"/>
              <a:t>z</a:t>
            </a:r>
            <a:r>
              <a:rPr lang="ko-KR" altLang="en-US" dirty="0"/>
              <a:t>라 하고 측정한 </a:t>
            </a:r>
            <a:r>
              <a:rPr lang="en-US" altLang="ko-KR" dirty="0"/>
              <a:t>encoder</a:t>
            </a:r>
            <a:r>
              <a:rPr lang="ko-KR" altLang="en-US" dirty="0"/>
              <a:t>값을 </a:t>
            </a:r>
            <a:r>
              <a:rPr lang="en-US" altLang="ko-KR" dirty="0"/>
              <a:t>u</a:t>
            </a:r>
            <a:r>
              <a:rPr lang="ko-KR" altLang="en-US" dirty="0"/>
              <a:t>라 하면 </a:t>
            </a:r>
            <a:r>
              <a:rPr lang="ko-KR" altLang="en-US" dirty="0" err="1"/>
              <a:t>베이즈</a:t>
            </a:r>
            <a:r>
              <a:rPr lang="ko-KR" altLang="en-US" dirty="0"/>
              <a:t> 정리를 통해 현재 추정 위치를 계산할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그러나 이 과정에서 생기는 에러가 있기 때문에 이를 보정해야 한다</a:t>
            </a:r>
            <a:r>
              <a:rPr lang="en-US" altLang="ko-KR" dirty="0"/>
              <a:t>. </a:t>
            </a:r>
            <a:r>
              <a:rPr lang="ko-KR" altLang="en-US" dirty="0"/>
              <a:t>이를 위해 </a:t>
            </a:r>
            <a:r>
              <a:rPr lang="ko-KR" altLang="en-US" dirty="0" err="1"/>
              <a:t>베이즈</a:t>
            </a:r>
            <a:r>
              <a:rPr lang="ko-KR" altLang="en-US" dirty="0"/>
              <a:t> 필터를 적</a:t>
            </a:r>
            <a:r>
              <a:rPr lang="en-US" altLang="ko-KR" dirty="0"/>
              <a:t>. </a:t>
            </a:r>
            <a:r>
              <a:rPr lang="ko-KR" altLang="en-US" dirty="0"/>
              <a:t>내용은 다음 장에 서술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565179-140B-4FD4-8B5E-51F627B73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830" y="3429000"/>
            <a:ext cx="19145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1ACDB-9107-4617-901F-8260A76E7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베이즈</a:t>
            </a:r>
            <a:r>
              <a:rPr lang="ko-KR" altLang="en-US" dirty="0"/>
              <a:t> 필터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27647C-291C-4F95-9435-206378193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734" y="1871297"/>
            <a:ext cx="4276052" cy="49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1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A94F1-7CFE-48BB-8F6B-60C5CDEE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진행 </a:t>
            </a:r>
            <a:r>
              <a:rPr lang="en-US" altLang="ko-KR" dirty="0"/>
              <a:t>- SLAM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533546-C420-4960-A030-0ED1AB33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 환경</a:t>
            </a:r>
            <a:r>
              <a:rPr lang="en-US" altLang="ko-KR" dirty="0"/>
              <a:t>(gazebo)</a:t>
            </a:r>
            <a:r>
              <a:rPr lang="ko-KR" altLang="en-US" dirty="0"/>
              <a:t>에서 실습 진행</a:t>
            </a:r>
            <a:endParaRPr lang="en-US" altLang="ko-KR" dirty="0"/>
          </a:p>
          <a:p>
            <a:r>
              <a:rPr lang="ko-KR" altLang="en-US" dirty="0"/>
              <a:t>미리 만들어진 맵 위에서 </a:t>
            </a:r>
            <a:r>
              <a:rPr lang="en-US" altLang="ko-KR" dirty="0"/>
              <a:t>SLAM</a:t>
            </a:r>
            <a:r>
              <a:rPr lang="ko-KR" altLang="en-US" dirty="0"/>
              <a:t>을 실시하며 </a:t>
            </a:r>
            <a:r>
              <a:rPr lang="ko-KR" altLang="en-US" dirty="0" err="1"/>
              <a:t>맵을</a:t>
            </a:r>
            <a:r>
              <a:rPr lang="ko-KR" altLang="en-US" dirty="0"/>
              <a:t> 만들고 저장하는 실습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DCB74-8CFC-4BD6-B2EE-A99B2977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8" y="3223173"/>
            <a:ext cx="6126040" cy="35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52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A5E81-B99F-4435-AC71-4446D649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7" name="SLAM">
            <a:hlinkClick r:id="" action="ppaction://media"/>
            <a:extLst>
              <a:ext uri="{FF2B5EF4-FFF2-40B4-BE49-F238E27FC236}">
                <a16:creationId xmlns:a16="http://schemas.microsoft.com/office/drawing/2014/main" id="{9F0812E9-D990-4D97-B12B-508DFCF68AD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0850" y="1802027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2693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2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AA668-D301-4FB3-9335-4955B17D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위치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576494B-FD4D-41AD-9A47-3F640537E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041" y="1688462"/>
            <a:ext cx="781121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6EBDF-FC8A-4180-AEDC-3AB144579DDA}"/>
              </a:ext>
            </a:extLst>
          </p:cNvPr>
          <p:cNvSpPr txBox="1"/>
          <p:nvPr/>
        </p:nvSpPr>
        <p:spPr>
          <a:xfrm>
            <a:off x="9026555" y="2290194"/>
            <a:ext cx="26928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실외에서는 </a:t>
            </a:r>
            <a:r>
              <a:rPr lang="en-US" altLang="ko-KR" dirty="0"/>
              <a:t>GPS </a:t>
            </a:r>
            <a:r>
              <a:rPr lang="ko-KR" altLang="en-US" dirty="0"/>
              <a:t>사용이 가능하지만 오차가 </a:t>
            </a:r>
            <a:r>
              <a:rPr lang="en-US" altLang="ko-KR" dirty="0"/>
              <a:t>m </a:t>
            </a:r>
            <a:r>
              <a:rPr lang="ko-KR" altLang="en-US" dirty="0"/>
              <a:t>단위로 굉장히 크고 날씨 영향이 크다</a:t>
            </a:r>
            <a:r>
              <a:rPr lang="en-US" altLang="ko-KR" dirty="0"/>
              <a:t>. </a:t>
            </a:r>
            <a:r>
              <a:rPr lang="ko-KR" altLang="en-US" dirty="0"/>
              <a:t>또한 주위 상황에 따라 난반사가 일어나 정확한 </a:t>
            </a:r>
            <a:r>
              <a:rPr lang="ko-KR" altLang="en-US" dirty="0" err="1"/>
              <a:t>측위가</a:t>
            </a:r>
            <a:r>
              <a:rPr lang="ko-KR" altLang="en-US" dirty="0"/>
              <a:t> 어렵다</a:t>
            </a:r>
            <a:r>
              <a:rPr lang="en-US" altLang="ko-KR" dirty="0"/>
              <a:t>. </a:t>
            </a:r>
            <a:r>
              <a:rPr lang="ko-KR" altLang="en-US" dirty="0"/>
              <a:t>따라서 실내에서는 사용이 어렵다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실내 위치 추정을 위해서는 다른 센서가 사용된다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482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7D5AE-3CFF-4C05-BB52-63F55F51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 descr="스크린샷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D7BE22B0-5A4F-424E-AB09-C0B4A4A84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34" y="1803224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09354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62F77-B14C-44CE-83F6-D5A67DF3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진행 </a:t>
            </a:r>
            <a:r>
              <a:rPr lang="en-US" altLang="ko-KR" dirty="0"/>
              <a:t>- Navigation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4513B9-CC97-44A5-9AC0-1592EEDCF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04" y="2215356"/>
            <a:ext cx="8953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95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297A8-228D-4422-BC45-8D47DCC6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navigation">
            <a:hlinkClick r:id="" action="ppaction://media"/>
            <a:extLst>
              <a:ext uri="{FF2B5EF4-FFF2-40B4-BE49-F238E27FC236}">
                <a16:creationId xmlns:a16="http://schemas.microsoft.com/office/drawing/2014/main" id="{C2731D9B-1F41-4B96-B8AB-9A81C082C9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3931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FA9DE-02E1-4D1F-B4E0-E90259BE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5" name="내용 개체 틀 4" descr="스크린샷, 모니터, 앉아있는, 검은색이(가) 표시된 사진&#10;&#10;자동 생성된 설명">
            <a:extLst>
              <a:ext uri="{FF2B5EF4-FFF2-40B4-BE49-F238E27FC236}">
                <a16:creationId xmlns:a16="http://schemas.microsoft.com/office/drawing/2014/main" id="{2D816CBB-1BA3-4165-875D-879AFC8F0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83" y="1891886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ACDC2C-CEA6-400D-9DB2-934134C55C0F}"/>
              </a:ext>
            </a:extLst>
          </p:cNvPr>
          <p:cNvSpPr txBox="1"/>
          <p:nvPr/>
        </p:nvSpPr>
        <p:spPr>
          <a:xfrm>
            <a:off x="8713347" y="2778596"/>
            <a:ext cx="2536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초록색 </a:t>
            </a:r>
            <a:r>
              <a:rPr lang="en-US" altLang="ko-KR" dirty="0"/>
              <a:t>: </a:t>
            </a:r>
            <a:r>
              <a:rPr lang="ko-KR" altLang="en-US" dirty="0" err="1"/>
              <a:t>센서값</a:t>
            </a:r>
            <a:endParaRPr lang="en-US" altLang="ko-KR" dirty="0"/>
          </a:p>
          <a:p>
            <a:r>
              <a:rPr lang="ko-KR" altLang="en-US" dirty="0"/>
              <a:t>빨간색 </a:t>
            </a:r>
            <a:r>
              <a:rPr lang="en-US" altLang="ko-KR" dirty="0"/>
              <a:t>: </a:t>
            </a:r>
            <a:r>
              <a:rPr lang="ko-KR" altLang="en-US" dirty="0"/>
              <a:t>충돌 가능성이 높은 지점</a:t>
            </a:r>
          </a:p>
        </p:txBody>
      </p:sp>
    </p:spTree>
    <p:extLst>
      <p:ext uri="{BB962C8B-B14F-4D97-AF65-F5344CB8AC3E}">
        <p14:creationId xmlns:p14="http://schemas.microsoft.com/office/powerpoint/2010/main" val="309123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C799B-4407-4F78-A28B-EA109570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4362F89-643E-4B48-BC12-AAD5EE40F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06" y="1750124"/>
            <a:ext cx="794071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352437-D020-4D98-B81A-EA2784378B95}"/>
              </a:ext>
            </a:extLst>
          </p:cNvPr>
          <p:cNvSpPr txBox="1"/>
          <p:nvPr/>
        </p:nvSpPr>
        <p:spPr>
          <a:xfrm>
            <a:off x="8472453" y="2436233"/>
            <a:ext cx="31794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모터 회전 수에 따른 계산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누적 오차가 발생하기 때문에 보정 과정이 필요하다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고전적이지만 많이 사용됨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로봇이 출발한 시점에서부터 어디 있는지 알 수 있지만 출발점을 모른다면 현재 어디 있는지 알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12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7A66E-01C3-4515-879E-878DCCD9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센싱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3E3F03-E8FE-4AA7-BF24-AE2F91774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1126"/>
            <a:ext cx="796450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4C5CD4-093F-4EBE-A937-255C016BC422}"/>
              </a:ext>
            </a:extLst>
          </p:cNvPr>
          <p:cNvSpPr txBox="1"/>
          <p:nvPr/>
        </p:nvSpPr>
        <p:spPr>
          <a:xfrm>
            <a:off x="8802702" y="1988191"/>
            <a:ext cx="30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최근 </a:t>
            </a:r>
            <a:r>
              <a:rPr lang="en-US" altLang="ko-KR" dirty="0"/>
              <a:t>LRF </a:t>
            </a:r>
            <a:r>
              <a:rPr lang="ko-KR" altLang="en-US" dirty="0"/>
              <a:t>센서가 많이 사용되는 추세이다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36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22DCD-281C-43F5-8364-45C876D9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20D0A9-6837-4730-B342-7EA79523C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89" y="2026248"/>
            <a:ext cx="7209449" cy="3233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AE08AB-1C54-4976-BF27-9091346A78A6}"/>
              </a:ext>
            </a:extLst>
          </p:cNvPr>
          <p:cNvSpPr txBox="1"/>
          <p:nvPr/>
        </p:nvSpPr>
        <p:spPr>
          <a:xfrm>
            <a:off x="7522638" y="2617365"/>
            <a:ext cx="4356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최근에는 실내 지도도 디지털로 작성 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일부 구간에 한해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지도가 없는 경우 지도를 만들어야 한다</a:t>
            </a:r>
            <a:r>
              <a:rPr lang="en-US" altLang="ko-KR" dirty="0"/>
              <a:t>. </a:t>
            </a:r>
            <a:r>
              <a:rPr lang="ko-KR" altLang="en-US" dirty="0"/>
              <a:t>이 내용이 </a:t>
            </a:r>
            <a:r>
              <a:rPr lang="en-US" altLang="ko-KR" dirty="0"/>
              <a:t>SLAM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17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4306E-9DC0-46AB-835B-70BCE782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5A9CF01-6EDE-4EE5-B569-5D0FAB67E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33" y="1789258"/>
            <a:ext cx="793066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556115-B43A-4649-9269-C2EA0EB4C71D}"/>
              </a:ext>
            </a:extLst>
          </p:cNvPr>
          <p:cNvSpPr txBox="1"/>
          <p:nvPr/>
        </p:nvSpPr>
        <p:spPr>
          <a:xfrm>
            <a:off x="8299938" y="1690688"/>
            <a:ext cx="3563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</a:p>
          <a:p>
            <a:r>
              <a:rPr lang="ko-KR" altLang="en-US" dirty="0" err="1"/>
              <a:t>포텐셜</a:t>
            </a:r>
            <a:r>
              <a:rPr lang="ko-KR" altLang="en-US" dirty="0"/>
              <a:t> 장 </a:t>
            </a:r>
            <a:r>
              <a:rPr lang="en-US" altLang="ko-KR" dirty="0"/>
              <a:t>: </a:t>
            </a:r>
            <a:r>
              <a:rPr lang="ko-KR" altLang="en-US" dirty="0"/>
              <a:t>앞 그림 자기장 그림처럼 최적의 경로를 찾아가는 것</a:t>
            </a:r>
            <a:r>
              <a:rPr lang="en-US" altLang="ko-KR" dirty="0"/>
              <a:t>. </a:t>
            </a:r>
            <a:r>
              <a:rPr lang="ko-KR" altLang="en-US" dirty="0"/>
              <a:t>장애물이 있다면 척력이 작용해 장애물을 인식한다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파티클</a:t>
            </a:r>
            <a:r>
              <a:rPr lang="ko-KR" altLang="en-US" dirty="0"/>
              <a:t> 필터 </a:t>
            </a:r>
            <a:r>
              <a:rPr lang="en-US" altLang="ko-KR" dirty="0"/>
              <a:t>: </a:t>
            </a:r>
            <a:r>
              <a:rPr lang="ko-KR" altLang="en-US" dirty="0"/>
              <a:t>시작점을 주면 확률 기반으로 계산해 지형 지물을 파악해 주변 지형을 매핑 진행</a:t>
            </a:r>
            <a:r>
              <a:rPr lang="en-US" altLang="ko-KR" dirty="0"/>
              <a:t>. </a:t>
            </a:r>
            <a:r>
              <a:rPr lang="ko-KR" altLang="en-US" dirty="0"/>
              <a:t>그리고 내 현재 위치를 수렴해 나간다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외에도 </a:t>
            </a:r>
            <a:r>
              <a:rPr lang="en-US" altLang="ko-KR" dirty="0"/>
              <a:t>RRT </a:t>
            </a:r>
            <a:r>
              <a:rPr lang="ko-KR" altLang="en-US" dirty="0"/>
              <a:t>알고리즘 등 다양한 알고리즘이 존재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25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0C0A6-36F6-40CD-A0D4-B47F7B22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979CCB-0580-4556-9C0B-8C93210F9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865" y="1690688"/>
            <a:ext cx="857793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764640-AC0D-445F-A5FD-8471B486CD4F}"/>
              </a:ext>
            </a:extLst>
          </p:cNvPr>
          <p:cNvSpPr txBox="1"/>
          <p:nvPr/>
        </p:nvSpPr>
        <p:spPr>
          <a:xfrm>
            <a:off x="9906000" y="1969477"/>
            <a:ext cx="162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내용이 메시지로 통신</a:t>
            </a:r>
          </a:p>
        </p:txBody>
      </p:sp>
    </p:spTree>
    <p:extLst>
      <p:ext uri="{BB962C8B-B14F-4D97-AF65-F5344CB8AC3E}">
        <p14:creationId xmlns:p14="http://schemas.microsoft.com/office/powerpoint/2010/main" val="855817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83DE1-C382-422C-A7F0-19649AA80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SLAM - </a:t>
            </a:r>
            <a:r>
              <a:rPr lang="en-US" altLang="ko-KR" dirty="0" err="1"/>
              <a:t>gmapping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FDC1B0-7BC6-4F00-A28F-EE33E4E26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08" y="1538288"/>
            <a:ext cx="804662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D2B3D5-A150-4AA9-96B2-18F1D95CF6E5}"/>
              </a:ext>
            </a:extLst>
          </p:cNvPr>
          <p:cNvSpPr txBox="1"/>
          <p:nvPr/>
        </p:nvSpPr>
        <p:spPr>
          <a:xfrm>
            <a:off x="8728633" y="394001"/>
            <a:ext cx="3071446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 ROS</a:t>
            </a:r>
            <a:r>
              <a:rPr lang="ko-KR" altLang="en-US" sz="1600" dirty="0"/>
              <a:t>에서 제공되는 패키지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가장 흔히 사용되는 </a:t>
            </a:r>
            <a:r>
              <a:rPr lang="en-US" altLang="ko-KR" sz="1600" dirty="0"/>
              <a:t>SLAM</a:t>
            </a:r>
            <a:r>
              <a:rPr lang="ko-KR" altLang="en-US" sz="1600" dirty="0"/>
              <a:t>에는 </a:t>
            </a:r>
            <a:r>
              <a:rPr lang="en-US" altLang="ko-KR" sz="1600" dirty="0" err="1"/>
              <a:t>gmapping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catographer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rtabmap</a:t>
            </a:r>
            <a:r>
              <a:rPr lang="ko-KR" altLang="en-US" sz="1600" dirty="0"/>
              <a:t>이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제약 사항 추가 설명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/>
              <a:t>Movement : </a:t>
            </a:r>
            <a:r>
              <a:rPr lang="en-US" altLang="ko-KR" sz="1600" dirty="0" err="1"/>
              <a:t>x,y</a:t>
            </a:r>
            <a:r>
              <a:rPr lang="ko-KR" altLang="en-US" sz="1600" dirty="0"/>
              <a:t>축으로 속도 및 각속도 명령을 통해 이동이 가능해야 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주행기록계</a:t>
            </a:r>
            <a:r>
              <a:rPr lang="en-US" altLang="ko-KR" sz="1600" dirty="0"/>
              <a:t>(odometry) : </a:t>
            </a:r>
            <a:r>
              <a:rPr lang="ko-KR" altLang="en-US" sz="1600" dirty="0"/>
              <a:t>이동 거리를 측정 가능해야 한다</a:t>
            </a:r>
            <a:r>
              <a:rPr lang="en-US" altLang="ko-KR" sz="1600" dirty="0"/>
              <a:t>. </a:t>
            </a:r>
            <a:r>
              <a:rPr lang="ko-KR" altLang="en-US" sz="1600" dirty="0"/>
              <a:t>예를 들어 </a:t>
            </a:r>
            <a:r>
              <a:rPr lang="ko-KR" altLang="en-US" sz="1600" dirty="0" err="1"/>
              <a:t>데드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레커닝을</a:t>
            </a:r>
            <a:r>
              <a:rPr lang="ko-KR" altLang="en-US" sz="1600" dirty="0"/>
              <a:t> 통해 이동 거리를 측정하거나 관성 데이터를 이용해 현재 위치</a:t>
            </a:r>
            <a:r>
              <a:rPr lang="en-US" altLang="ko-KR" sz="1600" dirty="0"/>
              <a:t>(pose)</a:t>
            </a:r>
            <a:r>
              <a:rPr lang="ko-KR" altLang="en-US" sz="1600" dirty="0"/>
              <a:t>를 계산해 보정하거나 </a:t>
            </a:r>
            <a:r>
              <a:rPr lang="en-US" altLang="ko-KR" sz="1600" dirty="0"/>
              <a:t>IMU </a:t>
            </a:r>
            <a:r>
              <a:rPr lang="ko-KR" altLang="en-US" sz="1600" dirty="0"/>
              <a:t>센서를 통해 현재 위치를 추정해야 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센서 </a:t>
            </a:r>
            <a:r>
              <a:rPr lang="en-US" altLang="ko-KR" sz="1600" dirty="0"/>
              <a:t>: 2</a:t>
            </a:r>
            <a:r>
              <a:rPr lang="ko-KR" altLang="en-US" sz="1600" dirty="0"/>
              <a:t>차 평면 상 거리를 측정 가능한 센서가 있어야 한다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이 강의에서는 일반적인 로봇만을 고려</a:t>
            </a:r>
            <a:r>
              <a:rPr lang="en-US" altLang="ko-KR" sz="1600" dirty="0"/>
              <a:t>(</a:t>
            </a:r>
            <a:r>
              <a:rPr lang="ko-KR" altLang="en-US" sz="1600" dirty="0"/>
              <a:t>다관절이나 비행 로봇 고려</a:t>
            </a:r>
            <a:r>
              <a:rPr lang="en-US" altLang="ko-KR" sz="1600" dirty="0"/>
              <a:t>x)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826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1062</Words>
  <Application>Microsoft Office PowerPoint</Application>
  <PresentationFormat>와이드스크린</PresentationFormat>
  <Paragraphs>130</Paragraphs>
  <Slides>33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Symbol</vt:lpstr>
      <vt:lpstr>Office 테마</vt:lpstr>
      <vt:lpstr>SLAM 강의 정리</vt:lpstr>
      <vt:lpstr>SLAM – 구성 요소</vt:lpstr>
      <vt:lpstr>위치</vt:lpstr>
      <vt:lpstr>위치</vt:lpstr>
      <vt:lpstr>센싱</vt:lpstr>
      <vt:lpstr>지도</vt:lpstr>
      <vt:lpstr>경로</vt:lpstr>
      <vt:lpstr>정리</vt:lpstr>
      <vt:lpstr>SLAM - gmapping</vt:lpstr>
      <vt:lpstr>SLAM – 부연 설명</vt:lpstr>
      <vt:lpstr>SLAM – gmapping 제약사항 추가설명</vt:lpstr>
      <vt:lpstr>SLAM - 사전 준비</vt:lpstr>
      <vt:lpstr>지도 작성</vt:lpstr>
      <vt:lpstr>완성된 맵</vt:lpstr>
      <vt:lpstr>SLAM 실행 과정</vt:lpstr>
      <vt:lpstr>Coordinate transformation</vt:lpstr>
      <vt:lpstr>Slam –launch file</vt:lpstr>
      <vt:lpstr>Turtlebot3_remote.launch</vt:lpstr>
      <vt:lpstr>Turtlebot3_slam_gmapping</vt:lpstr>
      <vt:lpstr>Turtlebot3 – slam 실행 코드</vt:lpstr>
      <vt:lpstr>칼만 필터 &amp; 파티클 필터</vt:lpstr>
      <vt:lpstr>네비게이션</vt:lpstr>
      <vt:lpstr>네비게이션 – 추가 내용 정리</vt:lpstr>
      <vt:lpstr>네비게이션 – 데이터 정보</vt:lpstr>
      <vt:lpstr>DWA</vt:lpstr>
      <vt:lpstr>AMCL 알고리즘</vt:lpstr>
      <vt:lpstr>베이즈 필터</vt:lpstr>
      <vt:lpstr>실습 진행 - SLAM</vt:lpstr>
      <vt:lpstr>실행 결과</vt:lpstr>
      <vt:lpstr>실행 결과</vt:lpstr>
      <vt:lpstr>실습 진행 - Navigation</vt:lpstr>
      <vt:lpstr>실행 결과</vt:lpstr>
      <vt:lpstr>실행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SLAM 강의 정리</dc:title>
  <dc:creator>chpark</dc:creator>
  <cp:lastModifiedBy>chpark</cp:lastModifiedBy>
  <cp:revision>41</cp:revision>
  <dcterms:created xsi:type="dcterms:W3CDTF">2020-06-08T06:07:39Z</dcterms:created>
  <dcterms:modified xsi:type="dcterms:W3CDTF">2020-06-12T01:10:49Z</dcterms:modified>
</cp:coreProperties>
</file>